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5" r:id="rId2"/>
    <p:sldId id="267" r:id="rId3"/>
    <p:sldId id="266" r:id="rId4"/>
    <p:sldId id="258" r:id="rId5"/>
    <p:sldId id="268" r:id="rId6"/>
    <p:sldId id="256" r:id="rId7"/>
    <p:sldId id="274" r:id="rId8"/>
    <p:sldId id="279" r:id="rId9"/>
    <p:sldId id="277" r:id="rId10"/>
    <p:sldId id="284" r:id="rId11"/>
    <p:sldId id="260" r:id="rId12"/>
    <p:sldId id="278" r:id="rId13"/>
    <p:sldId id="285" r:id="rId14"/>
    <p:sldId id="287" r:id="rId15"/>
    <p:sldId id="286" r:id="rId16"/>
    <p:sldId id="269" r:id="rId17"/>
    <p:sldId id="271" r:id="rId18"/>
    <p:sldId id="270" r:id="rId19"/>
    <p:sldId id="259" r:id="rId20"/>
    <p:sldId id="257" r:id="rId21"/>
    <p:sldId id="281" r:id="rId22"/>
    <p:sldId id="288" r:id="rId23"/>
    <p:sldId id="289" r:id="rId24"/>
    <p:sldId id="262" r:id="rId25"/>
    <p:sldId id="261" r:id="rId26"/>
    <p:sldId id="273" r:id="rId27"/>
    <p:sldId id="264" r:id="rId28"/>
    <p:sldId id="280" r:id="rId29"/>
    <p:sldId id="283" r:id="rId30"/>
    <p:sldId id="282" r:id="rId31"/>
    <p:sldId id="275" r:id="rId32"/>
    <p:sldId id="276" r:id="rId33"/>
    <p:sldId id="263" r:id="rId34"/>
    <p:sldId id="272" r:id="rId3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3784" autoAdjust="0"/>
  </p:normalViewPr>
  <p:slideViewPr>
    <p:cSldViewPr snapToGrid="0">
      <p:cViewPr varScale="1">
        <p:scale>
          <a:sx n="71" d="100"/>
          <a:sy n="71" d="100"/>
        </p:scale>
        <p:origin x="10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Fields </a:t>
            </a:r>
            <a:r>
              <a:rPr lang="it-IT" dirty="0" err="1"/>
              <a:t>reconstructed</a:t>
            </a:r>
            <a:r>
              <a:rPr lang="it-IT" dirty="0"/>
              <a:t> with ERA Interim WITHOUT HIGH-PASS FILTER!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LEFT:  - blu line = freezing </a:t>
            </a:r>
            <a:r>
              <a:rPr lang="it-IT" dirty="0" err="1"/>
              <a:t>level</a:t>
            </a:r>
            <a:endParaRPr lang="it-IT" dirty="0"/>
          </a:p>
          <a:p>
            <a:r>
              <a:rPr lang="it-IT" dirty="0"/>
              <a:t>          - black </a:t>
            </a:r>
            <a:r>
              <a:rPr lang="it-IT" dirty="0" err="1"/>
              <a:t>contours</a:t>
            </a:r>
            <a:r>
              <a:rPr lang="it-IT" dirty="0"/>
              <a:t> = theta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The former peak of SST - SAT is </a:t>
            </a:r>
            <a:r>
              <a:rPr lang="en-GB" dirty="0" err="1"/>
              <a:t>becausethe</a:t>
            </a:r>
            <a:r>
              <a:rPr lang="en-GB" dirty="0"/>
              <a:t> atmospheric adjustment to the SST front is </a:t>
            </a:r>
            <a:r>
              <a:rPr lang="en-GB" dirty="0" err="1"/>
              <a:t>slowerthan</a:t>
            </a:r>
            <a:r>
              <a:rPr lang="en-GB" dirty="0"/>
              <a:t> the increase of SST when the MABL is advected </a:t>
            </a:r>
            <a:r>
              <a:rPr lang="en-GB" dirty="0" err="1"/>
              <a:t>bythe</a:t>
            </a:r>
            <a:r>
              <a:rPr lang="en-GB" dirty="0"/>
              <a:t> northerly wind from the cold to the warm water. </a:t>
            </a:r>
            <a:r>
              <a:rPr lang="en-GB" dirty="0" err="1"/>
              <a:t>Thelatter</a:t>
            </a:r>
            <a:r>
              <a:rPr lang="en-GB" dirty="0"/>
              <a:t> peak reﬂects the huge surface air </a:t>
            </a:r>
            <a:r>
              <a:rPr lang="en-GB" dirty="0" err="1"/>
              <a:t>temperaturecontrast</a:t>
            </a:r>
            <a:r>
              <a:rPr lang="en-GB" dirty="0"/>
              <a:t> between the ocean and continent in winter   </a:t>
            </a:r>
          </a:p>
          <a:p>
            <a:r>
              <a:rPr lang="en-GB" dirty="0"/>
              <a:t>the cross-frontal transition of low-</a:t>
            </a:r>
            <a:r>
              <a:rPr lang="en-GB" dirty="0" err="1"/>
              <a:t>levelclouds</a:t>
            </a:r>
            <a:r>
              <a:rPr lang="en-GB" dirty="0"/>
              <a:t> is more prevalent under surface northerlies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07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DARDAR-MASK that </a:t>
            </a:r>
            <a:r>
              <a:rPr lang="en-GB" dirty="0" err="1"/>
              <a:t>combinesCloudSat</a:t>
            </a:r>
            <a:r>
              <a:rPr lang="en-GB" dirty="0"/>
              <a:t>, </a:t>
            </a:r>
            <a:r>
              <a:rPr lang="en-GB" dirty="0" err="1"/>
              <a:t>CALIPSO,and</a:t>
            </a:r>
            <a:r>
              <a:rPr lang="en-GB" dirty="0"/>
              <a:t> MODIS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695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Transition</a:t>
            </a:r>
            <a:r>
              <a:rPr lang="it-IT" dirty="0"/>
              <a:t> from a low-SST </a:t>
            </a:r>
            <a:r>
              <a:rPr lang="it-IT" dirty="0" err="1"/>
              <a:t>region</a:t>
            </a:r>
            <a:r>
              <a:rPr lang="it-IT" dirty="0"/>
              <a:t> to high-</a:t>
            </a:r>
            <a:r>
              <a:rPr lang="it-IT" dirty="0" err="1"/>
              <a:t>SSt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prominent</a:t>
            </a:r>
            <a:r>
              <a:rPr lang="it-IT" dirty="0"/>
              <a:t> in low-</a:t>
            </a:r>
            <a:r>
              <a:rPr lang="it-IT" dirty="0" err="1"/>
              <a:t>level</a:t>
            </a:r>
            <a:r>
              <a:rPr lang="it-IT" dirty="0"/>
              <a:t> clouds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5209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127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1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98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45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COLD ADVECTION OVER WARMER PATCHES!!!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cloud lines appear to trigger from small-scale hot </a:t>
            </a:r>
            <a:r>
              <a:rPr lang="en-US" dirty="0" err="1"/>
              <a:t>spotswhere</a:t>
            </a:r>
            <a:r>
              <a:rPr lang="en-US" dirty="0"/>
              <a:t> minor eddies disrupt the North Wall. Thus, </a:t>
            </a:r>
            <a:r>
              <a:rPr lang="en-US" dirty="0" err="1"/>
              <a:t>cloudlines</a:t>
            </a:r>
            <a:r>
              <a:rPr lang="en-US" dirty="0"/>
              <a:t> of the same size and shape appear to be arising </a:t>
            </a:r>
            <a:r>
              <a:rPr lang="en-US" dirty="0" err="1"/>
              <a:t>inthe</a:t>
            </a:r>
            <a:r>
              <a:rPr lang="en-US" dirty="0"/>
              <a:t> same synoptic setting from both the wide-mode con-</a:t>
            </a:r>
            <a:r>
              <a:rPr lang="en-US" dirty="0" err="1"/>
              <a:t>vective</a:t>
            </a:r>
            <a:r>
              <a:rPr lang="en-US" dirty="0"/>
              <a:t> roll mechanism and the solenoidal-</a:t>
            </a:r>
            <a:r>
              <a:rPr lang="en-US" dirty="0" err="1"/>
              <a:t>circulationmesoscale</a:t>
            </a:r>
            <a:r>
              <a:rPr lang="en-US" dirty="0"/>
              <a:t> band mechanism.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844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3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general, LCT is </a:t>
            </a:r>
            <a:r>
              <a:rPr lang="en-GB" dirty="0" err="1"/>
              <a:t>higherat</a:t>
            </a:r>
            <a:r>
              <a:rPr lang="en-GB" dirty="0"/>
              <a:t> night, indicative of a deeper MABL. This is because </a:t>
            </a:r>
            <a:r>
              <a:rPr lang="en-GB" dirty="0" err="1"/>
              <a:t>theentrainment</a:t>
            </a:r>
            <a:r>
              <a:rPr lang="en-GB" dirty="0"/>
              <a:t> is strengthened by infrared radiation </a:t>
            </a:r>
            <a:r>
              <a:rPr lang="en-GB" dirty="0" err="1"/>
              <a:t>coolingat</a:t>
            </a:r>
            <a:r>
              <a:rPr lang="en-GB" dirty="0"/>
              <a:t> cloud top at night, but solar radiation weakens this </a:t>
            </a:r>
            <a:r>
              <a:rPr lang="en-GB" dirty="0" err="1"/>
              <a:t>effectin</a:t>
            </a:r>
            <a:r>
              <a:rPr lang="en-GB" dirty="0"/>
              <a:t> the day</a:t>
            </a:r>
          </a:p>
          <a:p>
            <a:endParaRPr lang="en-GB" dirty="0"/>
          </a:p>
          <a:p>
            <a:r>
              <a:rPr lang="en-GB" dirty="0"/>
              <a:t>Farther to the south </a:t>
            </a:r>
            <a:r>
              <a:rPr lang="en-GB" dirty="0" err="1"/>
              <a:t>awayfrom</a:t>
            </a:r>
            <a:r>
              <a:rPr lang="en-GB" dirty="0"/>
              <a:t> the Gulf Stream, the gradual southward decrease </a:t>
            </a:r>
            <a:r>
              <a:rPr lang="en-GB" dirty="0" err="1"/>
              <a:t>ofLCT</a:t>
            </a:r>
            <a:r>
              <a:rPr lang="en-GB" dirty="0"/>
              <a:t> from 358N is due to large-scale subsidence of </a:t>
            </a:r>
            <a:r>
              <a:rPr lang="en-GB" dirty="0" err="1"/>
              <a:t>thesubtropical</a:t>
            </a:r>
            <a:r>
              <a:rPr lang="en-GB" dirty="0"/>
              <a:t> high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72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8EE3B5-419B-40C7-9320-75035D41B58B}" type="datetimeFigureOut">
              <a:rPr lang="it-IT" smtClean="0"/>
              <a:t>10/04/2024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8.png"/><Relationship Id="rId7" Type="http://schemas.openxmlformats.org/officeDocument/2006/relationships/image" Target="../media/image90.png"/><Relationship Id="rId12" Type="http://schemas.openxmlformats.org/officeDocument/2006/relationships/hyperlink" Target="https://www.windy.com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11" Type="http://schemas.openxmlformats.org/officeDocument/2006/relationships/image" Target="../media/image110.PNG"/><Relationship Id="rId5" Type="http://schemas.openxmlformats.org/officeDocument/2006/relationships/image" Target="../media/image81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few</a:t>
            </a:r>
            <a:r>
              <a:rPr lang="it-IT" sz="4400" dirty="0"/>
              <a:t> </a:t>
            </a:r>
            <a:r>
              <a:rPr lang="it-IT" sz="4400" dirty="0" err="1"/>
              <a:t>met</a:t>
            </a:r>
            <a:r>
              <a:rPr lang="it-IT" sz="4400" dirty="0"/>
              <a:t>. highlights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522515" y="4265539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/>
              <p:nvPr/>
            </p:nvSpPr>
            <p:spPr>
              <a:xfrm>
                <a:off x="2592475" y="5116951"/>
                <a:ext cx="4029389" cy="125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a high-</a:t>
                </a:r>
                <a:r>
                  <a:rPr lang="it-IT" dirty="0" err="1"/>
                  <a:t>passed</a:t>
                </a:r>
                <a:r>
                  <a:rPr lang="it-IT" dirty="0"/>
                  <a:t> field </a:t>
                </a:r>
                <a:r>
                  <a:rPr lang="it-IT" dirty="0" err="1"/>
                  <a:t>at</a:t>
                </a:r>
                <a:r>
                  <a:rPr lang="it-IT" dirty="0"/>
                  <a:t> L=200km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75" y="5116951"/>
                <a:ext cx="4029389" cy="1250150"/>
              </a:xfrm>
              <a:prstGeom prst="rect">
                <a:avLst/>
              </a:prstGeom>
              <a:blipFill>
                <a:blip r:embed="rId4"/>
                <a:stretch>
                  <a:fillRect l="-1210" t="-19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5B844C-2B24-AA86-4BEB-5CDB82DC4F70}"/>
              </a:ext>
            </a:extLst>
          </p:cNvPr>
          <p:cNvSpPr txBox="1"/>
          <p:nvPr/>
        </p:nvSpPr>
        <p:spPr>
          <a:xfrm>
            <a:off x="7013749" y="5517167"/>
            <a:ext cx="13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RIGHT</a:t>
            </a:r>
            <a:r>
              <a:rPr lang="it-IT" sz="4000" dirty="0">
                <a:solidFill>
                  <a:srgbClr val="FF0000"/>
                </a:solidFill>
              </a:rPr>
              <a:t>?</a:t>
            </a:r>
            <a:endParaRPr lang="it-IT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WEAK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∇SST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blipFill>
                <a:blip r:embed="rId7"/>
                <a:stretch>
                  <a:fillRect l="-1660" t="-2066" r="-415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CF77B2-E7C0-B61C-F64C-1EC9A110E72F}"/>
              </a:ext>
            </a:extLst>
          </p:cNvPr>
          <p:cNvSpPr txBox="1"/>
          <p:nvPr/>
        </p:nvSpPr>
        <p:spPr>
          <a:xfrm>
            <a:off x="1416817" y="914400"/>
            <a:ext cx="397914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BUT</a:t>
            </a:r>
          </a:p>
          <a:p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inclusion</a:t>
            </a:r>
            <a:r>
              <a:rPr lang="it-IT" dirty="0"/>
              <a:t> of </a:t>
            </a:r>
            <a:r>
              <a:rPr lang="it-IT" dirty="0" err="1"/>
              <a:t>moisture</a:t>
            </a:r>
            <a:r>
              <a:rPr lang="it-IT" dirty="0"/>
              <a:t> -&gt; LHF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SHF and do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onset</a:t>
            </a:r>
            <a:r>
              <a:rPr lang="it-IT" dirty="0"/>
              <a:t> of </a:t>
            </a:r>
            <a:r>
              <a:rPr lang="it-IT" dirty="0" err="1"/>
              <a:t>circulation</a:t>
            </a:r>
            <a:endParaRPr lang="it-IT" dirty="0"/>
          </a:p>
          <a:p>
            <a:endParaRPr lang="it-IT" dirty="0"/>
          </a:p>
          <a:p>
            <a:r>
              <a:rPr lang="en-US" dirty="0"/>
              <a:t>heat fluxes are also maintained by the inflation of MABL and the dry entrainment following.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SCHEMA CON BILANCIO CALORI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Generazione</a:t>
            </a:r>
            <a:r>
              <a:rPr lang="en-US" dirty="0">
                <a:sym typeface="Wingdings" panose="05000000000000000000" pitchFamily="2" charset="2"/>
              </a:rPr>
              <a:t> di </a:t>
            </a:r>
            <a:r>
              <a:rPr lang="en-US" dirty="0" err="1">
                <a:sym typeface="Wingdings" panose="05000000000000000000" pitchFamily="2" charset="2"/>
              </a:rPr>
              <a:t>circolazione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soleinodale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99175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848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EAB8F0-B89A-3C73-A264-79C27BA9FF99}"/>
              </a:ext>
            </a:extLst>
          </p:cNvPr>
          <p:cNvSpPr txBox="1"/>
          <p:nvPr/>
        </p:nvSpPr>
        <p:spPr>
          <a:xfrm>
            <a:off x="3033657" y="2505670"/>
            <a:ext cx="5970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How </a:t>
            </a:r>
            <a:r>
              <a:rPr lang="it-IT" sz="5400" dirty="0" err="1"/>
              <a:t>about</a:t>
            </a:r>
            <a:r>
              <a:rPr lang="it-IT" sz="5400" dirty="0"/>
              <a:t> clouds?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2921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52E08D-A9DC-87F5-5895-61805B67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841" y="293809"/>
            <a:ext cx="9698700" cy="59729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7B2848-12EE-86FB-6A49-E62B8EFFE251}"/>
              </a:ext>
            </a:extLst>
          </p:cNvPr>
          <p:cNvSpPr txBox="1"/>
          <p:nvPr/>
        </p:nvSpPr>
        <p:spPr>
          <a:xfrm>
            <a:off x="8510954" y="6266730"/>
            <a:ext cx="2220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Young and </a:t>
            </a:r>
            <a:r>
              <a:rPr lang="it-IT" sz="1400" dirty="0" err="1"/>
              <a:t>Sikora</a:t>
            </a:r>
            <a:r>
              <a:rPr lang="it-IT" sz="1400" dirty="0"/>
              <a:t>, fig. 12</a:t>
            </a:r>
          </a:p>
        </p:txBody>
      </p:sp>
    </p:spTree>
    <p:extLst>
      <p:ext uri="{BB962C8B-B14F-4D97-AF65-F5344CB8AC3E}">
        <p14:creationId xmlns:p14="http://schemas.microsoft.com/office/powerpoint/2010/main" val="224400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684" y="844582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te, mappa&#10;&#10;Descrizione generata automaticamente con attendibilità media">
            <a:extLst>
              <a:ext uri="{FF2B5EF4-FFF2-40B4-BE49-F238E27FC236}">
                <a16:creationId xmlns:a16="http://schemas.microsoft.com/office/drawing/2014/main" id="{41883FFA-A0C6-FE70-385A-4AC6D4D3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67" y="381839"/>
            <a:ext cx="4281421" cy="5878286"/>
          </a:xfrm>
          <a:prstGeom prst="rect">
            <a:avLst/>
          </a:prstGeom>
        </p:spPr>
      </p:pic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D1F067-3F67-EED3-BB4D-6DEB05C9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2" y="381839"/>
            <a:ext cx="4342584" cy="587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FBE186-1969-B136-4CEC-EDBD0678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32931"/>
            <a:ext cx="9922100" cy="47857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88B4F2-52E6-CC4E-0BF2-322B28268F2A}"/>
              </a:ext>
            </a:extLst>
          </p:cNvPr>
          <p:cNvSpPr txBox="1"/>
          <p:nvPr/>
        </p:nvSpPr>
        <p:spPr>
          <a:xfrm>
            <a:off x="10370372" y="6339555"/>
            <a:ext cx="17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42AA72-2182-AC2B-BB23-0A4D0C7124FB}"/>
              </a:ext>
            </a:extLst>
          </p:cNvPr>
          <p:cNvSpPr txBox="1"/>
          <p:nvPr/>
        </p:nvSpPr>
        <p:spPr>
          <a:xfrm>
            <a:off x="1764253" y="311972"/>
            <a:ext cx="485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/>
              <a:t>Daily</a:t>
            </a:r>
            <a:r>
              <a:rPr lang="it-IT" sz="2000" dirty="0"/>
              <a:t> winter </a:t>
            </a:r>
            <a:r>
              <a:rPr lang="it-IT" sz="2000" dirty="0" err="1"/>
              <a:t>cycle</a:t>
            </a:r>
            <a:r>
              <a:rPr lang="it-IT" sz="2000" dirty="0"/>
              <a:t> in low-</a:t>
            </a:r>
            <a:r>
              <a:rPr lang="it-IT" sz="2000" dirty="0" err="1"/>
              <a:t>level</a:t>
            </a:r>
            <a:r>
              <a:rPr lang="it-IT" sz="2000" dirty="0"/>
              <a:t> cloud tops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461248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75011A3-8373-6346-D182-5B1FE2BAE073}"/>
              </a:ext>
            </a:extLst>
          </p:cNvPr>
          <p:cNvGrpSpPr/>
          <p:nvPr/>
        </p:nvGrpSpPr>
        <p:grpSpPr>
          <a:xfrm>
            <a:off x="402480" y="565026"/>
            <a:ext cx="5039284" cy="4587638"/>
            <a:chOff x="778997" y="1500941"/>
            <a:chExt cx="5039284" cy="4587638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B024A47-6CAE-D6C6-03A9-36AFCAAF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46" y="1500941"/>
              <a:ext cx="4328535" cy="4587638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4280E67-D1BE-8ED6-9C15-657AA425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97" y="1635163"/>
              <a:ext cx="823031" cy="3980330"/>
            </a:xfrm>
            <a:prstGeom prst="rect">
              <a:avLst/>
            </a:prstGeom>
          </p:spPr>
        </p:pic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AC27F342-7508-F61F-01D0-6CDB6ACA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337" y="565026"/>
            <a:ext cx="4465842" cy="458763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BC8DFB-4DBF-E426-1385-C77BA3E3F840}"/>
              </a:ext>
            </a:extLst>
          </p:cNvPr>
          <p:cNvSpPr txBox="1"/>
          <p:nvPr/>
        </p:nvSpPr>
        <p:spPr>
          <a:xfrm>
            <a:off x="666974" y="5325035"/>
            <a:ext cx="46473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climatology</a:t>
            </a:r>
            <a:r>
              <a:rPr lang="it-IT" sz="2000" b="1" dirty="0"/>
              <a:t> </a:t>
            </a:r>
            <a:r>
              <a:rPr lang="it-IT" dirty="0"/>
              <a:t>of </a:t>
            </a:r>
            <a:r>
              <a:rPr lang="it-IT" dirty="0" err="1"/>
              <a:t>profiles</a:t>
            </a:r>
            <a:endParaRPr lang="it-IT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nonetheless</a:t>
            </a:r>
            <a:r>
              <a:rPr lang="it-IT" dirty="0">
                <a:sym typeface="Wingdings" panose="05000000000000000000" pitchFamily="2" charset="2"/>
              </a:rPr>
              <a:t>, more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50% of the </a:t>
            </a:r>
            <a:r>
              <a:rPr lang="it-IT" dirty="0" err="1">
                <a:sym typeface="Wingdings" panose="05000000000000000000" pitchFamily="2" charset="2"/>
              </a:rPr>
              <a:t>cases</a:t>
            </a:r>
            <a:r>
              <a:rPr lang="it-IT" dirty="0">
                <a:sym typeface="Wingdings" panose="05000000000000000000" pitchFamily="2" charset="2"/>
              </a:rPr>
              <a:t> involve a </a:t>
            </a:r>
            <a:r>
              <a:rPr lang="it-IT" dirty="0" err="1">
                <a:sym typeface="Wingdings" panose="05000000000000000000" pitchFamily="2" charset="2"/>
              </a:rPr>
              <a:t>northerly</a:t>
            </a:r>
            <a:r>
              <a:rPr lang="it-IT" dirty="0">
                <a:sym typeface="Wingdings" panose="05000000000000000000" pitchFamily="2" charset="2"/>
              </a:rPr>
              <a:t> flow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3425CE-8428-E52F-8DE0-D5435DCEC9CD}"/>
              </a:ext>
            </a:extLst>
          </p:cNvPr>
          <p:cNvSpPr txBox="1"/>
          <p:nvPr/>
        </p:nvSpPr>
        <p:spPr>
          <a:xfrm>
            <a:off x="6840336" y="5152664"/>
            <a:ext cx="49285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Climatology</a:t>
            </a:r>
            <a:r>
              <a:rPr lang="it-IT" sz="2000" b="1" dirty="0"/>
              <a:t> for </a:t>
            </a:r>
            <a:r>
              <a:rPr lang="it-IT" sz="2000" b="1" dirty="0" err="1"/>
              <a:t>northerly</a:t>
            </a:r>
            <a:r>
              <a:rPr lang="it-IT" sz="2000" b="1" dirty="0"/>
              <a:t> flow </a:t>
            </a:r>
            <a:r>
              <a:rPr lang="it-IT" sz="2000" b="1" dirty="0" err="1"/>
              <a:t>conditions</a:t>
            </a:r>
            <a:endParaRPr lang="it-IT" sz="2000" b="1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importance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warm</a:t>
            </a:r>
            <a:r>
              <a:rPr lang="it-IT" dirty="0">
                <a:sym typeface="Wingdings" panose="05000000000000000000" pitchFamily="2" charset="2"/>
              </a:rPr>
              <a:t> SST in </a:t>
            </a:r>
            <a:r>
              <a:rPr lang="it-IT" dirty="0" err="1">
                <a:sym typeface="Wingdings" panose="05000000000000000000" pitchFamily="2" charset="2"/>
              </a:rPr>
              <a:t>attenuating</a:t>
            </a:r>
            <a:r>
              <a:rPr lang="it-IT" dirty="0">
                <a:sym typeface="Wingdings" panose="05000000000000000000" pitchFamily="2" charset="2"/>
              </a:rPr>
              <a:t> large scale </a:t>
            </a:r>
            <a:r>
              <a:rPr lang="it-IT" dirty="0" err="1">
                <a:sym typeface="Wingdings" panose="05000000000000000000" pitchFamily="2" charset="2"/>
              </a:rPr>
              <a:t>subsidence</a:t>
            </a: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7ACAAD8-5107-9FC4-A22A-5893E2BCCC3A}"/>
              </a:ext>
            </a:extLst>
          </p:cNvPr>
          <p:cNvSpPr txBox="1"/>
          <p:nvPr/>
        </p:nvSpPr>
        <p:spPr>
          <a:xfrm>
            <a:off x="10241279" y="6345225"/>
            <a:ext cx="165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9923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04EF86-DE4E-D2BD-2ADF-7D9CA977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" y="862658"/>
            <a:ext cx="5765004" cy="48819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9481B9-826D-6BDE-BE0C-D3ED039D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91" y="862658"/>
            <a:ext cx="4838407" cy="47565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F57C7F-F96B-E881-FDD3-839B2C4BCF15}"/>
              </a:ext>
            </a:extLst>
          </p:cNvPr>
          <p:cNvSpPr txBox="1"/>
          <p:nvPr/>
        </p:nvSpPr>
        <p:spPr>
          <a:xfrm>
            <a:off x="871369" y="301214"/>
            <a:ext cx="737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are the low-</a:t>
            </a:r>
            <a:r>
              <a:rPr lang="it-IT" dirty="0" err="1"/>
              <a:t>level</a:t>
            </a:r>
            <a:r>
              <a:rPr lang="it-IT" dirty="0"/>
              <a:t> clouds  </a:t>
            </a:r>
            <a:r>
              <a:rPr lang="it-IT" dirty="0" err="1"/>
              <a:t>composed</a:t>
            </a:r>
            <a:r>
              <a:rPr lang="it-IT" dirty="0"/>
              <a:t> of?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89E07B-1A48-8DF3-0253-8B365EE91FC2}"/>
              </a:ext>
            </a:extLst>
          </p:cNvPr>
          <p:cNvSpPr txBox="1"/>
          <p:nvPr/>
        </p:nvSpPr>
        <p:spPr>
          <a:xfrm>
            <a:off x="10273552" y="6239436"/>
            <a:ext cx="163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CDD896-7341-C7BE-DA22-097A62C0443D}"/>
              </a:ext>
            </a:extLst>
          </p:cNvPr>
          <p:cNvSpPr txBox="1"/>
          <p:nvPr/>
        </p:nvSpPr>
        <p:spPr>
          <a:xfrm>
            <a:off x="623944" y="5938221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climatologies</a:t>
            </a:r>
            <a:r>
              <a:rPr lang="it-IT" dirty="0"/>
              <a:t> for cloud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DARDAR-MASK    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196B82-6CF2-5119-AED3-F2AC2902551A}"/>
              </a:ext>
            </a:extLst>
          </p:cNvPr>
          <p:cNvSpPr txBox="1"/>
          <p:nvPr/>
        </p:nvSpPr>
        <p:spPr>
          <a:xfrm>
            <a:off x="5303520" y="5931316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product combines remote sensing outputs from </a:t>
            </a:r>
            <a:r>
              <a:rPr lang="it-IT" dirty="0" err="1">
                <a:sym typeface="Wingdings" panose="05000000000000000000" pitchFamily="2" charset="2"/>
              </a:rPr>
              <a:t>CloudSat</a:t>
            </a:r>
            <a:r>
              <a:rPr lang="it-IT" dirty="0">
                <a:sym typeface="Wingdings" panose="05000000000000000000" pitchFamily="2" charset="2"/>
              </a:rPr>
              <a:t>,</a:t>
            </a:r>
            <a:r>
              <a:rPr lang="en-GB" dirty="0"/>
              <a:t> CALIPSO and MODIS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1132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220" y="18558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blipFill>
                <a:blip r:embed="rId3"/>
                <a:stretch>
                  <a:fillRect l="-1692" t="-1201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blipFill>
                <a:blip r:embed="rId2"/>
                <a:stretch>
                  <a:fillRect l="-1606" t="-971" b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75" y="458811"/>
            <a:ext cx="7483876" cy="578336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6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625430"/>
            <a:ext cx="4378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 in winter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/>
              <a:t>Deep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dimoninates</a:t>
            </a:r>
            <a:r>
              <a:rPr lang="it-IT" sz="2000" dirty="0"/>
              <a:t> in </a:t>
            </a:r>
            <a:r>
              <a:rPr lang="it-IT" sz="2000" dirty="0" err="1"/>
              <a:t>summer</a:t>
            </a:r>
            <a:r>
              <a:rPr lang="it-IT" sz="2000" dirty="0"/>
              <a:t> </a:t>
            </a:r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)</a:t>
            </a:r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1727C-66BA-0FF5-9F91-F2913AB100EB}"/>
              </a:ext>
            </a:extLst>
          </p:cNvPr>
          <p:cNvSpPr txBox="1"/>
          <p:nvPr/>
        </p:nvSpPr>
        <p:spPr>
          <a:xfrm>
            <a:off x="414693" y="294703"/>
            <a:ext cx="303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forcings</a:t>
            </a:r>
            <a:r>
              <a:rPr lang="it-IT" dirty="0"/>
              <a:t> and </a:t>
            </a:r>
            <a:r>
              <a:rPr lang="it-IT" dirty="0" err="1"/>
              <a:t>ventilation</a:t>
            </a:r>
            <a:r>
              <a:rPr lang="it-IT" dirty="0"/>
              <a:t>…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with clear </a:t>
                </a:r>
                <a:r>
                  <a:rPr lang="it-IT" dirty="0" err="1"/>
                  <a:t>consequences</a:t>
                </a:r>
                <a:r>
                  <a:rPr lang="it-IT" dirty="0"/>
                  <a:t> on e.g. </a:t>
                </a:r>
                <a:r>
                  <a:rPr lang="it-IT" dirty="0" err="1"/>
                  <a:t>precipitation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r>
                  <a:rPr lang="it-IT" b="1" dirty="0">
                    <a:sym typeface="Wingdings" panose="05000000000000000000" pitchFamily="2" charset="2"/>
                  </a:rPr>
                  <a:t> </a:t>
                </a:r>
                <a:r>
                  <a:rPr lang="it-IT" b="1" dirty="0"/>
                  <a:t>Band of </a:t>
                </a:r>
                <a:r>
                  <a:rPr lang="it-IT" b="1" dirty="0" err="1"/>
                  <a:t>anchored</a:t>
                </a:r>
                <a:r>
                  <a:rPr lang="it-IT" b="1" dirty="0"/>
                  <a:t> </a:t>
                </a:r>
                <a:r>
                  <a:rPr lang="it-IT" b="1" dirty="0" err="1"/>
                  <a:t>precipitation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it-IT" b="1" dirty="0"/>
                  <a:t> 7 mm/day</a:t>
                </a: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blipFill>
                <a:blip r:embed="rId3"/>
                <a:stretch>
                  <a:fillRect l="-1606" t="-825" b="-1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4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0" y="2943049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25374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176038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1" y="790209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8" y="216132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109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hermata, mappa, natura&#10;&#10;Descrizione generata automaticamente">
            <a:extLst>
              <a:ext uri="{FF2B5EF4-FFF2-40B4-BE49-F238E27FC236}">
                <a16:creationId xmlns:a16="http://schemas.microsoft.com/office/drawing/2014/main" id="{C8A05613-91DD-E7F0-BABA-771708F25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486" y="418680"/>
            <a:ext cx="7697274" cy="602064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6504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5D847D-A3D6-C77F-E6F3-369BC4E9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52" y="1075383"/>
            <a:ext cx="9496425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368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1B247-E4BD-F420-81F3-3D84449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" y="201491"/>
            <a:ext cx="6695622" cy="3453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4F86A-BB71-4F4C-BEFB-8187637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54" y="3883687"/>
            <a:ext cx="6357802" cy="277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989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elo, aria aperta, acqua, natura&#10;&#10;Descrizione generata automaticamente">
            <a:extLst>
              <a:ext uri="{FF2B5EF4-FFF2-40B4-BE49-F238E27FC236}">
                <a16:creationId xmlns:a16="http://schemas.microsoft.com/office/drawing/2014/main" id="{3055FA54-A8A9-3DD8-A29F-C39368FD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18576"/>
            <a:ext cx="9334919" cy="62208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9909A1-E202-6402-2207-6B6B438975D5}"/>
              </a:ext>
            </a:extLst>
          </p:cNvPr>
          <p:cNvSpPr txBox="1"/>
          <p:nvPr/>
        </p:nvSpPr>
        <p:spPr>
          <a:xfrm>
            <a:off x="6943411" y="3908809"/>
            <a:ext cx="31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Hey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Atmo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What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good wind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blows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you over?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F94B11-F906-F3DC-75B8-FBA6827F7F08}"/>
              </a:ext>
            </a:extLst>
          </p:cNvPr>
          <p:cNvSpPr txBox="1"/>
          <p:nvPr/>
        </p:nvSpPr>
        <p:spPr>
          <a:xfrm>
            <a:off x="2103455" y="1034980"/>
            <a:ext cx="340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</a:t>
            </a:r>
            <a:r>
              <a:rPr lang="it-IT" dirty="0"/>
              <a:t> Ocean, long time no </a:t>
            </a:r>
            <a:r>
              <a:rPr lang="it-IT" dirty="0" err="1"/>
              <a:t>sea</a:t>
            </a:r>
            <a:r>
              <a:rPr lang="it-IT" dirty="0"/>
              <a:t>!</a:t>
            </a:r>
          </a:p>
          <a:p>
            <a:r>
              <a:rPr lang="it-IT" dirty="0" err="1"/>
              <a:t>What</a:t>
            </a:r>
            <a:r>
              <a:rPr lang="it-IT" dirty="0"/>
              <a:t> up with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affairs</a:t>
            </a:r>
            <a:r>
              <a:rPr lang="it-IT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CasellaDiTesto 1">
            <a:extLst>
              <a:ext uri="{FF2B5EF4-FFF2-40B4-BE49-F238E27FC236}">
                <a16:creationId xmlns:a16="http://schemas.microsoft.com/office/drawing/2014/main" id="{34941F4F-C35C-48D7-1E85-87BB906E1401}"/>
              </a:ext>
            </a:extLst>
          </p:cNvPr>
          <p:cNvSpPr txBox="1"/>
          <p:nvPr/>
        </p:nvSpPr>
        <p:spPr>
          <a:xfrm>
            <a:off x="758955" y="1026102"/>
            <a:ext cx="30983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GS = </a:t>
            </a:r>
            <a:r>
              <a:rPr lang="it-IT" dirty="0" err="1"/>
              <a:t>strongest</a:t>
            </a:r>
            <a:r>
              <a:rPr lang="it-IT" dirty="0"/>
              <a:t> </a:t>
            </a:r>
            <a:r>
              <a:rPr lang="it-IT" dirty="0" err="1"/>
              <a:t>example</a:t>
            </a:r>
            <a:r>
              <a:rPr lang="it-IT" dirty="0"/>
              <a:t> of WBC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26 – 29 </a:t>
            </a:r>
            <a:r>
              <a:rPr lang="it-IT" dirty="0" err="1"/>
              <a:t>degC</a:t>
            </a:r>
            <a:r>
              <a:rPr lang="it-IT" dirty="0"/>
              <a:t> </a:t>
            </a:r>
            <a:r>
              <a:rPr lang="it-IT" dirty="0" err="1"/>
              <a:t>mxa</a:t>
            </a:r>
            <a:r>
              <a:rPr lang="it-IT" dirty="0"/>
              <a:t> </a:t>
            </a:r>
            <a:r>
              <a:rPr lang="it-IT" dirty="0" err="1"/>
              <a:t>temps</a:t>
            </a:r>
            <a:endParaRPr lang="it-IT" dirty="0"/>
          </a:p>
          <a:p>
            <a:r>
              <a:rPr lang="it-IT" dirty="0"/>
              <a:t>High </a:t>
            </a:r>
            <a:r>
              <a:rPr lang="it-IT" dirty="0" err="1"/>
              <a:t>seasonal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endParaRPr lang="it-IT" dirty="0"/>
          </a:p>
          <a:p>
            <a:r>
              <a:rPr lang="it-IT" dirty="0" err="1"/>
              <a:t>Strongest</a:t>
            </a:r>
            <a:r>
              <a:rPr lang="it-IT" dirty="0"/>
              <a:t> SST </a:t>
            </a:r>
            <a:r>
              <a:rPr lang="it-IT" dirty="0" err="1"/>
              <a:t>grads</a:t>
            </a:r>
            <a:r>
              <a:rPr lang="it-IT" dirty="0"/>
              <a:t> in winter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see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27420E-68EC-C393-2678-5F29DAE2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5" y="1122222"/>
            <a:ext cx="5043950" cy="51736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8C3A14-21EE-E258-A777-346CEDB5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2" y="1122222"/>
            <a:ext cx="4956511" cy="51736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B88F9-9090-E36E-12E9-AA0ECBBE2E09}"/>
              </a:ext>
            </a:extLst>
          </p:cNvPr>
          <p:cNvSpPr txBox="1"/>
          <p:nvPr/>
        </p:nvSpPr>
        <p:spPr>
          <a:xfrm>
            <a:off x="4353549" y="238913"/>
            <a:ext cx="344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examples</a:t>
            </a:r>
            <a:r>
              <a:rPr lang="it-IT" dirty="0"/>
              <a:t> of SST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AVHRR </a:t>
            </a:r>
            <a:r>
              <a:rPr lang="it-IT" dirty="0" err="1"/>
              <a:t>composites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7029-3C7D-7270-84A2-49C73ACB659B}"/>
              </a:ext>
            </a:extLst>
          </p:cNvPr>
          <p:cNvSpPr txBox="1"/>
          <p:nvPr/>
        </p:nvSpPr>
        <p:spPr>
          <a:xfrm>
            <a:off x="693336" y="238914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features       -&gt; </a:t>
            </a:r>
            <a:r>
              <a:rPr lang="it-IT" dirty="0" err="1"/>
              <a:t>varying</a:t>
            </a:r>
            <a:r>
              <a:rPr lang="it-IT" dirty="0"/>
              <a:t> with time!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AEC50-FD20-8779-C7C3-7862BA1FCF3F}"/>
              </a:ext>
            </a:extLst>
          </p:cNvPr>
          <p:cNvSpPr txBox="1"/>
          <p:nvPr/>
        </p:nvSpPr>
        <p:spPr>
          <a:xfrm>
            <a:off x="8761087" y="6452830"/>
            <a:ext cx="262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Young and </a:t>
            </a:r>
            <a:r>
              <a:rPr lang="it-IT" sz="1400" dirty="0" err="1"/>
              <a:t>Sikora</a:t>
            </a:r>
            <a:r>
              <a:rPr lang="it-IT" sz="1400" dirty="0"/>
              <a:t> 2003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87361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FDEEFB-FD14-CA0E-3F63-AAED009FC081}"/>
              </a:ext>
            </a:extLst>
          </p:cNvPr>
          <p:cNvSpPr txBox="1"/>
          <p:nvPr/>
        </p:nvSpPr>
        <p:spPr>
          <a:xfrm>
            <a:off x="221064" y="4193910"/>
            <a:ext cx="4968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  </a:t>
            </a:r>
            <a:r>
              <a:rPr lang="it-IT" sz="1400" dirty="0"/>
              <a:t>(</a:t>
            </a:r>
            <a:r>
              <a:rPr lang="it-IT" sz="1400" dirty="0" err="1"/>
              <a:t>Lindzen</a:t>
            </a:r>
            <a:r>
              <a:rPr lang="it-IT" sz="1400" dirty="0"/>
              <a:t> and </a:t>
            </a:r>
            <a:r>
              <a:rPr lang="it-IT" sz="1400" dirty="0" err="1"/>
              <a:t>Nigam</a:t>
            </a:r>
            <a:r>
              <a:rPr lang="it-IT" sz="1400" dirty="0"/>
              <a:t> ‘87)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E48A7-A749-C023-BC47-8284667C0547}"/>
              </a:ext>
            </a:extLst>
          </p:cNvPr>
          <p:cNvSpPr txBox="1"/>
          <p:nvPr/>
        </p:nvSpPr>
        <p:spPr>
          <a:xfrm>
            <a:off x="8003511" y="4195200"/>
            <a:ext cx="41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/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blipFill>
                <a:blip r:embed="rId4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762838" y="6066016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673240" y="6025823"/>
            <a:ext cx="3276600" cy="449719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/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34348" y="5703947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03511" y="5632279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68943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1235</Words>
  <Application>Microsoft Office PowerPoint</Application>
  <PresentationFormat>Widescreen</PresentationFormat>
  <Paragraphs>207</Paragraphs>
  <Slides>34</Slides>
  <Notes>15</Notes>
  <HiddenSlides>5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alessandro storer</cp:lastModifiedBy>
  <cp:revision>28</cp:revision>
  <dcterms:created xsi:type="dcterms:W3CDTF">2024-04-08T16:59:26Z</dcterms:created>
  <dcterms:modified xsi:type="dcterms:W3CDTF">2024-04-10T13:47:18Z</dcterms:modified>
</cp:coreProperties>
</file>